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91" d="100"/>
          <a:sy n="91" d="100"/>
        </p:scale>
        <p:origin x="2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79B90B-9BBF-4BEB-999D-2A6C14F9FDC0}" type="datetimeFigureOut">
              <a:rPr lang="en-US" smtClean="0"/>
              <a:t>2/5/2015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4C8D48-453D-42DC-8EB5-063329B64E0C}" type="slidenum">
              <a:rPr lang="en-US" smtClean="0"/>
              <a:t>‹#›</a:t>
            </a:fld>
            <a:endParaRPr lang="en-US"/>
          </a:p>
        </p:txBody>
      </p:sp>
    </p:spTree>
    <p:extLst>
      <p:ext uri="{BB962C8B-B14F-4D97-AF65-F5344CB8AC3E}">
        <p14:creationId xmlns:p14="http://schemas.microsoft.com/office/powerpoint/2010/main" val="158534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http://en.wikipedia.org/wiki/List_of_unit_testing_frameworks </a:t>
            </a:r>
            <a:endParaRPr lang="en-US" dirty="0"/>
          </a:p>
        </p:txBody>
      </p:sp>
      <p:sp>
        <p:nvSpPr>
          <p:cNvPr id="4" name="Slide Number Placeholder 3"/>
          <p:cNvSpPr>
            <a:spLocks noGrp="1"/>
          </p:cNvSpPr>
          <p:nvPr>
            <p:ph type="sldNum" sz="quarter" idx="10"/>
          </p:nvPr>
        </p:nvSpPr>
        <p:spPr/>
        <p:txBody>
          <a:bodyPr/>
          <a:lstStyle/>
          <a:p>
            <a:fld id="{E34C8D48-453D-42DC-8EB5-063329B64E0C}" type="slidenum">
              <a:rPr lang="en-US" smtClean="0"/>
              <a:t>9</a:t>
            </a:fld>
            <a:endParaRPr lang="en-US"/>
          </a:p>
        </p:txBody>
      </p:sp>
    </p:spTree>
    <p:extLst>
      <p:ext uri="{BB962C8B-B14F-4D97-AF65-F5344CB8AC3E}">
        <p14:creationId xmlns:p14="http://schemas.microsoft.com/office/powerpoint/2010/main" val="3215035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98428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34BB7-CDBE-4BB2-9235-2704E44ACAB0}"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15618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750019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42029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3985977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4205880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2909484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3782376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174927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12777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316349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134BB7-CDBE-4BB2-9235-2704E44ACAB0}"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42722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134BB7-CDBE-4BB2-9235-2704E44ACAB0}" type="datetimeFigureOut">
              <a:rPr lang="en-US" smtClean="0"/>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171578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1002702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249800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1134BB7-CDBE-4BB2-9235-2704E44ACAB0}" type="datetimeFigureOut">
              <a:rPr lang="en-US" smtClean="0"/>
              <a:t>2/5/2015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277174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34BB7-CDBE-4BB2-9235-2704E44ACAB0}"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3AC63-56CE-4D0A-B7F1-F6794E62CC2A}" type="slidenum">
              <a:rPr lang="en-US" smtClean="0"/>
              <a:t>‹#›</a:t>
            </a:fld>
            <a:endParaRPr lang="en-US"/>
          </a:p>
        </p:txBody>
      </p:sp>
    </p:spTree>
    <p:extLst>
      <p:ext uri="{BB962C8B-B14F-4D97-AF65-F5344CB8AC3E}">
        <p14:creationId xmlns:p14="http://schemas.microsoft.com/office/powerpoint/2010/main" val="2795118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1134BB7-CDBE-4BB2-9235-2704E44ACAB0}" type="datetimeFigureOut">
              <a:rPr lang="en-US" smtClean="0"/>
              <a:t>2/5/2015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763AC63-56CE-4D0A-B7F1-F6794E62CC2A}" type="slidenum">
              <a:rPr lang="en-US" smtClean="0"/>
              <a:t>‹#›</a:t>
            </a:fld>
            <a:endParaRPr lang="en-US"/>
          </a:p>
        </p:txBody>
      </p:sp>
    </p:spTree>
    <p:extLst>
      <p:ext uri="{BB962C8B-B14F-4D97-AF65-F5344CB8AC3E}">
        <p14:creationId xmlns:p14="http://schemas.microsoft.com/office/powerpoint/2010/main" val="37632726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unit.org/index.php?p=hom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visualstudio.com/en-us/products/compare-visual-studio-products-vs.aspx" TargetMode="External"/><Relationship Id="rId3" Type="http://schemas.openxmlformats.org/officeDocument/2006/relationships/hyperlink" Target="http://community.ative.dk/blogs/ative/archive/2007/09/28/the-tdd-controversy-jaoo-2007.aspx" TargetMode="External"/><Relationship Id="rId7" Type="http://schemas.openxmlformats.org/officeDocument/2006/relationships/hyperlink" Target="http://codeclimber.net.nz/archive/2008/01/18/How-to-simulate-RowTest-with-MS-Test.aspx" TargetMode="External"/><Relationship Id="rId2" Type="http://schemas.openxmlformats.org/officeDocument/2006/relationships/hyperlink" Target="http://osherove.com/blog/2007/10/8/the-various-meanings-of-tdd.html" TargetMode="External"/><Relationship Id="rId1" Type="http://schemas.openxmlformats.org/officeDocument/2006/relationships/slideLayout" Target="../slideLayouts/slideLayout2.xml"/><Relationship Id="rId6" Type="http://schemas.openxmlformats.org/officeDocument/2006/relationships/hyperlink" Target="http://feelings-erased.blogspot.com/2013/12/moving-to-nunit-from-mstest-experience.html" TargetMode="External"/><Relationship Id="rId5" Type="http://schemas.openxmlformats.org/officeDocument/2006/relationships/hyperlink" Target="http://geekswithblogs.net/sdorman/archive/2009/01/31/adding-custom-assertions-to-mstest.aspx" TargetMode="External"/><Relationship Id="rId10" Type="http://schemas.openxmlformats.org/officeDocument/2006/relationships/image" Target="../media/image6.jpeg"/><Relationship Id="rId4" Type="http://schemas.openxmlformats.org/officeDocument/2006/relationships/hyperlink" Target="http://www.nunit.org/index.php?p=home" TargetMode="External"/><Relationship Id="rId9" Type="http://schemas.openxmlformats.org/officeDocument/2006/relationships/hyperlink" Target="http://www.artima.com/weblogs/viewpost.jsp?thread=21643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Testing and Test Driven Design</a:t>
            </a:r>
            <a:endParaRPr lang="en-US" dirty="0"/>
          </a:p>
        </p:txBody>
      </p:sp>
      <p:sp>
        <p:nvSpPr>
          <p:cNvPr id="3" name="Subtitle 2"/>
          <p:cNvSpPr>
            <a:spLocks noGrp="1"/>
          </p:cNvSpPr>
          <p:nvPr>
            <p:ph type="subTitle" idx="1"/>
          </p:nvPr>
        </p:nvSpPr>
        <p:spPr/>
        <p:txBody>
          <a:bodyPr/>
          <a:lstStyle/>
          <a:p>
            <a:r>
              <a:rPr lang="en-US" dirty="0" smtClean="0"/>
              <a:t>What, When, Who, Which, Where, How, etc.</a:t>
            </a:r>
            <a:endParaRPr lang="en-US" dirty="0"/>
          </a:p>
        </p:txBody>
      </p:sp>
    </p:spTree>
    <p:extLst>
      <p:ext uri="{BB962C8B-B14F-4D97-AF65-F5344CB8AC3E}">
        <p14:creationId xmlns:p14="http://schemas.microsoft.com/office/powerpoint/2010/main" val="3679478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29544"/>
          </a:xfrm>
        </p:spPr>
        <p:txBody>
          <a:bodyPr/>
          <a:lstStyle/>
          <a:p>
            <a:pPr algn="ctr"/>
            <a:r>
              <a:rPr lang="en-US" dirty="0" smtClean="0"/>
              <a:t>Where?</a:t>
            </a:r>
            <a:endParaRPr lang="en-US" dirty="0"/>
          </a:p>
        </p:txBody>
      </p:sp>
      <p:sp>
        <p:nvSpPr>
          <p:cNvPr id="3" name="Content Placeholder 2"/>
          <p:cNvSpPr>
            <a:spLocks noGrp="1"/>
          </p:cNvSpPr>
          <p:nvPr>
            <p:ph idx="1"/>
          </p:nvPr>
        </p:nvSpPr>
        <p:spPr>
          <a:xfrm>
            <a:off x="1103312" y="1534510"/>
            <a:ext cx="8946541" cy="4713889"/>
          </a:xfrm>
        </p:spPr>
        <p:txBody>
          <a:bodyPr/>
          <a:lstStyle/>
          <a:p>
            <a:r>
              <a:rPr lang="en-US" dirty="0"/>
              <a:t>Collectively, these unit testing frameworks are called the </a:t>
            </a:r>
            <a:r>
              <a:rPr lang="en-US" i="1" dirty="0" err="1"/>
              <a:t>xUnit</a:t>
            </a:r>
            <a:r>
              <a:rPr lang="en-US" i="1" dirty="0"/>
              <a:t> frameworks</a:t>
            </a:r>
            <a:r>
              <a:rPr lang="en-US" dirty="0"/>
              <a:t> because their names usually start with the first letters of the language for which they were built. You might have </a:t>
            </a:r>
            <a:r>
              <a:rPr lang="en-US" dirty="0" err="1"/>
              <a:t>CppUnit</a:t>
            </a:r>
            <a:r>
              <a:rPr lang="en-US" dirty="0"/>
              <a:t> for C++, </a:t>
            </a:r>
            <a:r>
              <a:rPr lang="en-US" dirty="0" err="1"/>
              <a:t>JUnit</a:t>
            </a:r>
            <a:r>
              <a:rPr lang="en-US" dirty="0"/>
              <a:t> for Java, </a:t>
            </a:r>
            <a:r>
              <a:rPr lang="en-US" dirty="0" err="1"/>
              <a:t>NUnit</a:t>
            </a:r>
            <a:r>
              <a:rPr lang="en-US" dirty="0"/>
              <a:t> for .NET, and </a:t>
            </a:r>
            <a:r>
              <a:rPr lang="en-US" dirty="0" err="1"/>
              <a:t>HUnit</a:t>
            </a:r>
            <a:r>
              <a:rPr lang="en-US" dirty="0"/>
              <a:t> for the Haskell programming language</a:t>
            </a:r>
            <a:r>
              <a:rPr lang="en-US" dirty="0" smtClean="0"/>
              <a:t>.</a:t>
            </a:r>
            <a:r>
              <a:rPr lang="en-US" dirty="0"/>
              <a:t> </a:t>
            </a:r>
          </a:p>
          <a:p>
            <a:r>
              <a:rPr lang="en-US" u="sng" dirty="0">
                <a:hlinkClick r:id="rId2"/>
              </a:rPr>
              <a:t>http://</a:t>
            </a:r>
            <a:r>
              <a:rPr lang="en-US" u="sng" dirty="0" smtClean="0">
                <a:hlinkClick r:id="rId2"/>
              </a:rPr>
              <a:t>www.nunit.org/index.php?p=home</a:t>
            </a:r>
            <a:endParaRPr lang="en-US" u="sng" dirty="0" smtClean="0"/>
          </a:p>
          <a:p>
            <a:r>
              <a:rPr lang="en-US" dirty="0" err="1" smtClean="0"/>
              <a:t>NuGet</a:t>
            </a:r>
            <a:r>
              <a:rPr lang="en-US" dirty="0" smtClean="0"/>
              <a:t> (Must have solution open)</a:t>
            </a:r>
            <a:endParaRPr lang="en-US" dirty="0"/>
          </a:p>
          <a:p>
            <a:pPr lvl="1"/>
            <a:r>
              <a:rPr lang="en-US" sz="2000" dirty="0"/>
              <a:t>At the “PM&gt;” prompt type “Install-Package </a:t>
            </a:r>
            <a:r>
              <a:rPr lang="en-US" sz="2000" dirty="0" err="1"/>
              <a:t>Nunit</a:t>
            </a:r>
            <a:r>
              <a:rPr lang="en-US" sz="2000" dirty="0"/>
              <a:t>” and enter.</a:t>
            </a:r>
          </a:p>
          <a:p>
            <a:r>
              <a:rPr lang="en-US" dirty="0"/>
              <a:t>Tools -&gt; Extensions and Updates -&gt; Online </a:t>
            </a:r>
          </a:p>
          <a:p>
            <a:pPr lvl="1"/>
            <a:r>
              <a:rPr lang="en-US" sz="2000" dirty="0"/>
              <a:t>Search for “Unit Test Generator” and install</a:t>
            </a:r>
          </a:p>
          <a:p>
            <a:r>
              <a:rPr lang="en-US" dirty="0"/>
              <a:t>Tools -&gt; Extensions and Updates -&gt; Online </a:t>
            </a:r>
          </a:p>
          <a:p>
            <a:pPr lvl="1"/>
            <a:r>
              <a:rPr lang="en-US" sz="2000" dirty="0"/>
              <a:t>Search for </a:t>
            </a:r>
            <a:r>
              <a:rPr lang="en-US" sz="2000" dirty="0" smtClean="0"/>
              <a:t>“</a:t>
            </a:r>
            <a:r>
              <a:rPr lang="en-US" sz="2000" dirty="0" err="1" smtClean="0"/>
              <a:t>NUnit</a:t>
            </a:r>
            <a:r>
              <a:rPr lang="en-US" sz="2000" dirty="0" smtClean="0"/>
              <a:t> </a:t>
            </a:r>
            <a:r>
              <a:rPr lang="en-US" sz="2000" dirty="0"/>
              <a:t>Test </a:t>
            </a:r>
            <a:r>
              <a:rPr lang="en-US" sz="2000" dirty="0" smtClean="0"/>
              <a:t>Adapter” </a:t>
            </a:r>
            <a:r>
              <a:rPr lang="en-US" sz="2000" dirty="0"/>
              <a:t>and install</a:t>
            </a:r>
          </a:p>
          <a:p>
            <a:endParaRPr lang="en-US" sz="2200" dirty="0" smtClean="0"/>
          </a:p>
        </p:txBody>
      </p:sp>
    </p:spTree>
    <p:extLst>
      <p:ext uri="{BB962C8B-B14F-4D97-AF65-F5344CB8AC3E}">
        <p14:creationId xmlns:p14="http://schemas.microsoft.com/office/powerpoint/2010/main" val="1771734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90919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Bibliography</a:t>
            </a:r>
            <a:endParaRPr lang="en-US" dirty="0"/>
          </a:p>
        </p:txBody>
      </p:sp>
      <p:sp>
        <p:nvSpPr>
          <p:cNvPr id="3" name="Content Placeholder 2"/>
          <p:cNvSpPr>
            <a:spLocks noGrp="1"/>
          </p:cNvSpPr>
          <p:nvPr>
            <p:ph idx="1"/>
          </p:nvPr>
        </p:nvSpPr>
        <p:spPr>
          <a:xfrm>
            <a:off x="1103312" y="1397876"/>
            <a:ext cx="8946541" cy="4850523"/>
          </a:xfrm>
        </p:spPr>
        <p:txBody>
          <a:bodyPr>
            <a:normAutofit/>
          </a:bodyPr>
          <a:lstStyle/>
          <a:p>
            <a:r>
              <a:rPr lang="en-US" sz="1400" b="1" dirty="0"/>
              <a:t>The Art of Unit Testing, Second Edition: with examples in C#</a:t>
            </a:r>
          </a:p>
          <a:p>
            <a:pPr lvl="1"/>
            <a:r>
              <a:rPr lang="en-US" sz="1400" b="1" dirty="0"/>
              <a:t>By: </a:t>
            </a:r>
            <a:r>
              <a:rPr lang="en-US" sz="1400" dirty="0"/>
              <a:t>Roy </a:t>
            </a:r>
            <a:r>
              <a:rPr lang="en-US" sz="1400" dirty="0" err="1"/>
              <a:t>Osherove</a:t>
            </a:r>
            <a:endParaRPr lang="en-US" sz="1400" dirty="0"/>
          </a:p>
          <a:p>
            <a:pPr lvl="1"/>
            <a:r>
              <a:rPr lang="en-US" sz="1400" b="1" dirty="0"/>
              <a:t>Publisher: </a:t>
            </a:r>
            <a:r>
              <a:rPr lang="en-US" sz="1400" dirty="0"/>
              <a:t>Manning Publications</a:t>
            </a:r>
          </a:p>
          <a:p>
            <a:pPr lvl="1"/>
            <a:r>
              <a:rPr lang="en-US" sz="1400" b="1" dirty="0"/>
              <a:t>Pub. Date: </a:t>
            </a:r>
            <a:r>
              <a:rPr lang="en-US" sz="1400" dirty="0"/>
              <a:t>November 22, 2013</a:t>
            </a:r>
          </a:p>
          <a:p>
            <a:pPr lvl="1"/>
            <a:r>
              <a:rPr lang="en-US" sz="1400" b="1" dirty="0"/>
              <a:t>Print ISBN-10: </a:t>
            </a:r>
            <a:r>
              <a:rPr lang="en-US" sz="1400" dirty="0"/>
              <a:t>1-61729-089-0</a:t>
            </a:r>
          </a:p>
          <a:p>
            <a:pPr lvl="1"/>
            <a:r>
              <a:rPr lang="en-US" sz="1400" b="1" dirty="0"/>
              <a:t>Print ISBN-13: </a:t>
            </a:r>
            <a:r>
              <a:rPr lang="en-US" sz="1400" dirty="0"/>
              <a:t>978-1-61729-089-3</a:t>
            </a:r>
          </a:p>
          <a:p>
            <a:r>
              <a:rPr lang="en-US" sz="1200" u="sng" dirty="0">
                <a:hlinkClick r:id="rId2"/>
              </a:rPr>
              <a:t>http://osherove.com/blog/2007/10/8/the-various-meanings-of-tdd.html</a:t>
            </a:r>
            <a:r>
              <a:rPr lang="en-US" sz="1200" dirty="0"/>
              <a:t> </a:t>
            </a:r>
            <a:endParaRPr lang="en-US" sz="1200" dirty="0" smtClean="0"/>
          </a:p>
          <a:p>
            <a:r>
              <a:rPr lang="en-US" sz="1200" u="sng" dirty="0">
                <a:hlinkClick r:id="rId3"/>
              </a:rPr>
              <a:t>http://community.ative.dk/blogs/ative/archive/2007/09/28/the-tdd-controversy-jaoo-2007.aspx</a:t>
            </a:r>
            <a:r>
              <a:rPr lang="en-US" sz="1200" dirty="0"/>
              <a:t> </a:t>
            </a:r>
          </a:p>
          <a:p>
            <a:r>
              <a:rPr lang="en-US" sz="1200" u="sng" dirty="0" smtClean="0">
                <a:hlinkClick r:id="rId4"/>
              </a:rPr>
              <a:t>http</a:t>
            </a:r>
            <a:r>
              <a:rPr lang="en-US" sz="1200" u="sng" dirty="0">
                <a:hlinkClick r:id="rId4"/>
              </a:rPr>
              <a:t>://www.nunit.org/index.php?p=home</a:t>
            </a:r>
            <a:r>
              <a:rPr lang="en-US" sz="1200" dirty="0"/>
              <a:t> </a:t>
            </a:r>
            <a:endParaRPr lang="en-US" sz="1200" dirty="0" smtClean="0"/>
          </a:p>
          <a:p>
            <a:r>
              <a:rPr lang="en-US" sz="1200" dirty="0">
                <a:hlinkClick r:id="rId5"/>
              </a:rPr>
              <a:t>http://</a:t>
            </a:r>
            <a:r>
              <a:rPr lang="en-US" sz="1200" dirty="0" smtClean="0">
                <a:hlinkClick r:id="rId5"/>
              </a:rPr>
              <a:t>geekswithblogs.net/sdorman/archive/2009/01/31/adding-custom-assertions-to-mstest.aspx</a:t>
            </a:r>
            <a:r>
              <a:rPr lang="en-US" sz="1200" dirty="0" smtClean="0"/>
              <a:t> </a:t>
            </a:r>
            <a:endParaRPr lang="en-US" sz="1200" dirty="0"/>
          </a:p>
          <a:p>
            <a:r>
              <a:rPr lang="en-US" sz="1200" dirty="0">
                <a:hlinkClick r:id="rId6"/>
              </a:rPr>
              <a:t>http://</a:t>
            </a:r>
            <a:r>
              <a:rPr lang="en-US" sz="1200" dirty="0" smtClean="0">
                <a:hlinkClick r:id="rId6"/>
              </a:rPr>
              <a:t>feelings-erased.blogspot.com/2013/12/moving-to-nunit-from-mstest-experience.html</a:t>
            </a:r>
            <a:r>
              <a:rPr lang="en-US" sz="1200" dirty="0" smtClean="0"/>
              <a:t> </a:t>
            </a:r>
          </a:p>
          <a:p>
            <a:r>
              <a:rPr lang="en-US" sz="1200" dirty="0" smtClean="0">
                <a:hlinkClick r:id="rId7"/>
              </a:rPr>
              <a:t>http</a:t>
            </a:r>
            <a:r>
              <a:rPr lang="en-US" sz="1200" dirty="0">
                <a:hlinkClick r:id="rId7"/>
              </a:rPr>
              <a:t>://</a:t>
            </a:r>
            <a:r>
              <a:rPr lang="en-US" sz="1200" dirty="0" smtClean="0">
                <a:hlinkClick r:id="rId7"/>
              </a:rPr>
              <a:t>codeclimber.net.nz/archive/2008/01/18/How-to-simulate-RowTest-with-MS-Test.aspx</a:t>
            </a:r>
            <a:r>
              <a:rPr lang="en-US" sz="1200" dirty="0" smtClean="0"/>
              <a:t> </a:t>
            </a:r>
          </a:p>
          <a:p>
            <a:r>
              <a:rPr lang="en-US" sz="1200" dirty="0" smtClean="0">
                <a:hlinkClick r:id="rId8"/>
              </a:rPr>
              <a:t>http</a:t>
            </a:r>
            <a:r>
              <a:rPr lang="en-US" sz="1200" dirty="0">
                <a:hlinkClick r:id="rId8"/>
              </a:rPr>
              <a:t>://</a:t>
            </a:r>
            <a:r>
              <a:rPr lang="en-US" sz="1200" dirty="0" smtClean="0">
                <a:hlinkClick r:id="rId8"/>
              </a:rPr>
              <a:t>www.visualstudio.com/en-us/products/compare-visual-studio-products-vs.aspx</a:t>
            </a:r>
            <a:r>
              <a:rPr lang="en-US" sz="1200" dirty="0" smtClean="0"/>
              <a:t> </a:t>
            </a:r>
          </a:p>
          <a:p>
            <a:r>
              <a:rPr lang="en-US" sz="1200" u="sng" dirty="0" smtClean="0">
                <a:hlinkClick r:id="rId9"/>
              </a:rPr>
              <a:t>http://www.artima.com/weblogs/viewpost.jsp?thread=216434</a:t>
            </a:r>
            <a:r>
              <a:rPr lang="en-US" sz="1200" dirty="0" smtClean="0"/>
              <a:t> </a:t>
            </a:r>
          </a:p>
        </p:txBody>
      </p:sp>
      <p:pic>
        <p:nvPicPr>
          <p:cNvPr id="2050" name="Picture 2" descr="The Art of Unit Testing, Second Edition: with examples in C#"/>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81125"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548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3568"/>
          </a:xfrm>
        </p:spPr>
        <p:txBody>
          <a:bodyPr/>
          <a:lstStyle/>
          <a:p>
            <a:pPr algn="ctr"/>
            <a:r>
              <a:rPr lang="en-US" dirty="0" smtClean="0"/>
              <a:t>What</a:t>
            </a:r>
            <a:endParaRPr lang="en-US" dirty="0"/>
          </a:p>
        </p:txBody>
      </p:sp>
      <p:sp>
        <p:nvSpPr>
          <p:cNvPr id="3" name="Content Placeholder 2"/>
          <p:cNvSpPr>
            <a:spLocks noGrp="1"/>
          </p:cNvSpPr>
          <p:nvPr>
            <p:ph idx="1"/>
          </p:nvPr>
        </p:nvSpPr>
        <p:spPr>
          <a:xfrm>
            <a:off x="1103312" y="1386674"/>
            <a:ext cx="8946541" cy="4861726"/>
          </a:xfrm>
        </p:spPr>
        <p:txBody>
          <a:bodyPr/>
          <a:lstStyle/>
          <a:p>
            <a:r>
              <a:rPr lang="en-US" dirty="0"/>
              <a:t>Not Integration </a:t>
            </a:r>
            <a:r>
              <a:rPr lang="en-US" dirty="0" smtClean="0"/>
              <a:t>Testing</a:t>
            </a:r>
          </a:p>
          <a:p>
            <a:pPr lvl="1"/>
            <a:r>
              <a:rPr lang="en-US" i="1" dirty="0"/>
              <a:t>Integration testing</a:t>
            </a:r>
            <a:r>
              <a:rPr lang="en-US" dirty="0"/>
              <a:t> is testing a unit of work without having full control over all of it and using one or more of its real dependencies, such as time, network, database, threads, random number generators, and so on. </a:t>
            </a:r>
          </a:p>
          <a:p>
            <a:r>
              <a:rPr lang="en-US" dirty="0"/>
              <a:t>Not Regression </a:t>
            </a:r>
            <a:r>
              <a:rPr lang="en-US" dirty="0" smtClean="0"/>
              <a:t>Testing</a:t>
            </a:r>
          </a:p>
          <a:p>
            <a:pPr lvl="1"/>
            <a:r>
              <a:rPr lang="en-US" dirty="0"/>
              <a:t>A </a:t>
            </a:r>
            <a:r>
              <a:rPr lang="en-US" i="1" dirty="0"/>
              <a:t>regression</a:t>
            </a:r>
            <a:r>
              <a:rPr lang="en-US" dirty="0"/>
              <a:t> is one or more units of work that once worked and now don’t.</a:t>
            </a:r>
          </a:p>
          <a:p>
            <a:r>
              <a:rPr lang="en-US" dirty="0" smtClean="0"/>
              <a:t>Unit Testing </a:t>
            </a:r>
          </a:p>
          <a:p>
            <a:pPr lvl="1"/>
            <a:r>
              <a:rPr lang="en-US" dirty="0" smtClean="0"/>
              <a:t>What is a Unit</a:t>
            </a:r>
          </a:p>
          <a:p>
            <a:pPr lvl="2"/>
            <a:r>
              <a:rPr lang="en-US" dirty="0" smtClean="0"/>
              <a:t>My Old Understanding – everything is a Unit (i.e. properties, methods, etc.)!</a:t>
            </a:r>
          </a:p>
          <a:p>
            <a:pPr lvl="2"/>
            <a:r>
              <a:rPr lang="en-US" dirty="0" smtClean="0"/>
              <a:t>My New Understanding - </a:t>
            </a:r>
          </a:p>
        </p:txBody>
      </p:sp>
    </p:spTree>
    <p:extLst>
      <p:ext uri="{BB962C8B-B14F-4D97-AF65-F5344CB8AC3E}">
        <p14:creationId xmlns:p14="http://schemas.microsoft.com/office/powerpoint/2010/main" val="1990372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55985"/>
          </a:xfrm>
        </p:spPr>
        <p:txBody>
          <a:bodyPr/>
          <a:lstStyle/>
          <a:p>
            <a:r>
              <a:rPr lang="en-US" dirty="0"/>
              <a:t>A unit test </a:t>
            </a:r>
            <a:r>
              <a:rPr lang="en-US" i="1" dirty="0"/>
              <a:t>should</a:t>
            </a:r>
            <a:r>
              <a:rPr lang="en-US" dirty="0"/>
              <a:t> have the following properties: </a:t>
            </a:r>
          </a:p>
        </p:txBody>
      </p:sp>
      <p:sp>
        <p:nvSpPr>
          <p:cNvPr id="3" name="Content Placeholder 2"/>
          <p:cNvSpPr>
            <a:spLocks noGrp="1"/>
          </p:cNvSpPr>
          <p:nvPr>
            <p:ph idx="1"/>
          </p:nvPr>
        </p:nvSpPr>
        <p:spPr>
          <a:xfrm>
            <a:off x="1103312" y="1989574"/>
            <a:ext cx="8946541" cy="4258825"/>
          </a:xfrm>
        </p:spPr>
        <p:txBody>
          <a:bodyPr>
            <a:normAutofit fontScale="92500" lnSpcReduction="10000"/>
          </a:bodyPr>
          <a:lstStyle/>
          <a:p>
            <a:r>
              <a:rPr lang="en-US" dirty="0" smtClean="0"/>
              <a:t>It </a:t>
            </a:r>
            <a:r>
              <a:rPr lang="en-US" dirty="0"/>
              <a:t>should be automated and repeatable. </a:t>
            </a:r>
          </a:p>
          <a:p>
            <a:r>
              <a:rPr lang="en-US" dirty="0"/>
              <a:t>It should be easy to implement. </a:t>
            </a:r>
          </a:p>
          <a:p>
            <a:r>
              <a:rPr lang="en-US" dirty="0"/>
              <a:t>It should be relevant tomorrow. </a:t>
            </a:r>
          </a:p>
          <a:p>
            <a:r>
              <a:rPr lang="en-US" dirty="0"/>
              <a:t>Anyone should be able to run it at the push of a button. </a:t>
            </a:r>
          </a:p>
          <a:p>
            <a:r>
              <a:rPr lang="en-US" dirty="0"/>
              <a:t>It should run quickly. </a:t>
            </a:r>
          </a:p>
          <a:p>
            <a:r>
              <a:rPr lang="en-US" dirty="0"/>
              <a:t>It should be consistent in its results (it always returns the same result if you don’t change anything between runs). </a:t>
            </a:r>
          </a:p>
          <a:p>
            <a:r>
              <a:rPr lang="en-US" dirty="0"/>
              <a:t>It should have full control of the unit under test. </a:t>
            </a:r>
          </a:p>
          <a:p>
            <a:r>
              <a:rPr lang="en-US" dirty="0"/>
              <a:t>It should be fully isolated (runs independently of other tests). </a:t>
            </a:r>
          </a:p>
          <a:p>
            <a:r>
              <a:rPr lang="en-US" dirty="0"/>
              <a:t>When it fails, it should be easy to detect what was expected and determine how to pinpoint the problem. </a:t>
            </a:r>
          </a:p>
          <a:p>
            <a:pPr marL="0" indent="0">
              <a:buNone/>
            </a:pPr>
            <a:endParaRPr lang="en-US" dirty="0"/>
          </a:p>
        </p:txBody>
      </p:sp>
    </p:spTree>
    <p:extLst>
      <p:ext uri="{BB962C8B-B14F-4D97-AF65-F5344CB8AC3E}">
        <p14:creationId xmlns:p14="http://schemas.microsoft.com/office/powerpoint/2010/main" val="3236633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466517"/>
          </a:xfrm>
        </p:spPr>
        <p:txBody>
          <a:bodyPr/>
          <a:lstStyle/>
          <a:p>
            <a:pPr algn="ctr"/>
            <a:r>
              <a:rPr lang="en-US" dirty="0" smtClean="0"/>
              <a:t>Answer No to any of these questions? NOT A UNIT TEST!</a:t>
            </a:r>
            <a:endParaRPr lang="en-US" dirty="0"/>
          </a:p>
        </p:txBody>
      </p:sp>
      <p:sp>
        <p:nvSpPr>
          <p:cNvPr id="3" name="Content Placeholder 2"/>
          <p:cNvSpPr>
            <a:spLocks noGrp="1"/>
          </p:cNvSpPr>
          <p:nvPr>
            <p:ph idx="1"/>
          </p:nvPr>
        </p:nvSpPr>
        <p:spPr/>
        <p:txBody>
          <a:bodyPr/>
          <a:lstStyle/>
          <a:p>
            <a:r>
              <a:rPr lang="en-US" dirty="0"/>
              <a:t>Can I run and get results from a unit test I wrote two weeks or months or years ago? </a:t>
            </a:r>
          </a:p>
          <a:p>
            <a:r>
              <a:rPr lang="en-US" dirty="0"/>
              <a:t>Can any member of my team run and get results from unit tests I wrote two months ago? </a:t>
            </a:r>
          </a:p>
          <a:p>
            <a:r>
              <a:rPr lang="en-US" dirty="0"/>
              <a:t>Can I run all the unit tests I’ve written in no more than a few minutes? </a:t>
            </a:r>
          </a:p>
          <a:p>
            <a:r>
              <a:rPr lang="en-US" dirty="0"/>
              <a:t>Can I run all the unit tests I’ve written at the push of a button? </a:t>
            </a:r>
          </a:p>
          <a:p>
            <a:r>
              <a:rPr lang="en-US" dirty="0"/>
              <a:t>Can I write a basic test in no more than a few minutes? </a:t>
            </a:r>
          </a:p>
          <a:p>
            <a:endParaRPr lang="en-US" dirty="0"/>
          </a:p>
        </p:txBody>
      </p:sp>
    </p:spTree>
    <p:extLst>
      <p:ext uri="{BB962C8B-B14F-4D97-AF65-F5344CB8AC3E}">
        <p14:creationId xmlns:p14="http://schemas.microsoft.com/office/powerpoint/2010/main" val="2833405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14341"/>
          </a:xfrm>
        </p:spPr>
        <p:txBody>
          <a:bodyPr/>
          <a:lstStyle/>
          <a:p>
            <a:pPr algn="ctr"/>
            <a:r>
              <a:rPr lang="en-US" dirty="0" smtClean="0"/>
              <a:t>Unit Test Definition</a:t>
            </a:r>
            <a:endParaRPr lang="en-US" dirty="0"/>
          </a:p>
        </p:txBody>
      </p:sp>
      <p:sp>
        <p:nvSpPr>
          <p:cNvPr id="3" name="Content Placeholder 2"/>
          <p:cNvSpPr>
            <a:spLocks noGrp="1"/>
          </p:cNvSpPr>
          <p:nvPr>
            <p:ph idx="1"/>
          </p:nvPr>
        </p:nvSpPr>
        <p:spPr/>
        <p:txBody>
          <a:bodyPr/>
          <a:lstStyle/>
          <a:p>
            <a:r>
              <a:rPr lang="en-US" dirty="0"/>
              <a:t>A </a:t>
            </a:r>
            <a:r>
              <a:rPr lang="en-US" i="1" dirty="0"/>
              <a:t>unit test</a:t>
            </a:r>
            <a:r>
              <a:rPr lang="en-US" dirty="0"/>
              <a:t> is an automated piece of code that invokes the unit of work being tested, and then checks some assumptions about a single end result of that unit. A unit test is almost always written using a unit testing framework. It can be written easily and runs quickly. It’s trustworthy, readable, and maintainable. It’s consistent in its results as long as production code hasn’t changed. </a:t>
            </a:r>
          </a:p>
        </p:txBody>
      </p:sp>
    </p:spTree>
    <p:extLst>
      <p:ext uri="{BB962C8B-B14F-4D97-AF65-F5344CB8AC3E}">
        <p14:creationId xmlns:p14="http://schemas.microsoft.com/office/powerpoint/2010/main" val="408904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34438"/>
          </a:xfrm>
        </p:spPr>
        <p:txBody>
          <a:bodyPr/>
          <a:lstStyle/>
          <a:p>
            <a:pPr algn="ctr"/>
            <a:r>
              <a:rPr lang="en-US" dirty="0" smtClean="0"/>
              <a:t>Test Driven Design (TDD)</a:t>
            </a:r>
            <a:endParaRPr lang="en-US" dirty="0"/>
          </a:p>
        </p:txBody>
      </p:sp>
      <p:sp>
        <p:nvSpPr>
          <p:cNvPr id="3" name="Content Placeholder 2"/>
          <p:cNvSpPr>
            <a:spLocks noGrp="1"/>
          </p:cNvSpPr>
          <p:nvPr>
            <p:ph idx="1"/>
          </p:nvPr>
        </p:nvSpPr>
        <p:spPr/>
        <p:txBody>
          <a:bodyPr>
            <a:normAutofit/>
          </a:bodyPr>
          <a:lstStyle/>
          <a:p>
            <a:r>
              <a:rPr lang="en-US" dirty="0" smtClean="0"/>
              <a:t>To be successful in test-driven development you need three different skill sets: knowing how to write good tests, writing them test-first, and designing them well.</a:t>
            </a:r>
          </a:p>
          <a:p>
            <a:pPr lvl="1"/>
            <a:r>
              <a:rPr lang="en-US" dirty="0"/>
              <a:t>Just because you write your tests first doesn’t mean they’re maintainable, readable, or trustworthy.</a:t>
            </a:r>
          </a:p>
          <a:p>
            <a:pPr lvl="1"/>
            <a:r>
              <a:rPr lang="en-US" dirty="0"/>
              <a:t>Just because you write readable, maintainable tests doesn’t mean you get the same benefits as when writing them test-first. .</a:t>
            </a:r>
          </a:p>
          <a:p>
            <a:pPr lvl="1"/>
            <a:r>
              <a:rPr lang="en-US" dirty="0"/>
              <a:t>Just because you write your tests first, and they’re readable and maintainable, doesn’t mean you’ll end up with a well-designed system.</a:t>
            </a:r>
          </a:p>
        </p:txBody>
      </p:sp>
    </p:spTree>
    <p:extLst>
      <p:ext uri="{BB962C8B-B14F-4D97-AF65-F5344CB8AC3E}">
        <p14:creationId xmlns:p14="http://schemas.microsoft.com/office/powerpoint/2010/main" val="371711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54535"/>
          </a:xfrm>
        </p:spPr>
        <p:txBody>
          <a:bodyPr/>
          <a:lstStyle/>
          <a:p>
            <a:pPr algn="ctr"/>
            <a:r>
              <a:rPr lang="en-US" dirty="0" smtClean="0"/>
              <a:t>WHEN?</a:t>
            </a:r>
            <a:endParaRPr lang="en-US" dirty="0"/>
          </a:p>
        </p:txBody>
      </p:sp>
      <p:sp>
        <p:nvSpPr>
          <p:cNvPr id="3" name="Content Placeholder 2"/>
          <p:cNvSpPr>
            <a:spLocks noGrp="1"/>
          </p:cNvSpPr>
          <p:nvPr>
            <p:ph idx="1"/>
          </p:nvPr>
        </p:nvSpPr>
        <p:spPr/>
        <p:txBody>
          <a:bodyPr/>
          <a:lstStyle/>
          <a:p>
            <a:r>
              <a:rPr lang="en-US" dirty="0" smtClean="0"/>
              <a:t>New Code</a:t>
            </a:r>
          </a:p>
          <a:p>
            <a:pPr lvl="1"/>
            <a:r>
              <a:rPr lang="en-US" dirty="0" smtClean="0"/>
              <a:t>Does unit testing make sense in the Unit you are working on?</a:t>
            </a:r>
          </a:p>
          <a:p>
            <a:pPr lvl="1"/>
            <a:r>
              <a:rPr lang="en-US" dirty="0" smtClean="0"/>
              <a:t>Is this why we have Design Patterns?</a:t>
            </a:r>
          </a:p>
          <a:p>
            <a:r>
              <a:rPr lang="en-US" dirty="0" smtClean="0"/>
              <a:t>Legacy Code</a:t>
            </a:r>
          </a:p>
          <a:p>
            <a:pPr lvl="1"/>
            <a:r>
              <a:rPr lang="en-US" dirty="0" smtClean="0"/>
              <a:t>You’re in there working – Does it make sense?</a:t>
            </a:r>
          </a:p>
          <a:p>
            <a:pPr lvl="1"/>
            <a:r>
              <a:rPr lang="en-US" dirty="0" smtClean="0"/>
              <a:t>You’re adding new code – Does it make sense?</a:t>
            </a:r>
          </a:p>
          <a:p>
            <a:r>
              <a:rPr lang="en-US" dirty="0" smtClean="0"/>
              <a:t>In General</a:t>
            </a:r>
          </a:p>
          <a:p>
            <a:pPr lvl="1"/>
            <a:r>
              <a:rPr lang="en-US" dirty="0"/>
              <a:t>Any piece of code that has some sort of logic in it, small as it may be. It has one or more of the following: an if statement, a loop, switch, or case statement, calculations, or any other type of decision-making code</a:t>
            </a:r>
            <a:r>
              <a:rPr lang="en-US" dirty="0" smtClean="0"/>
              <a:t>.</a:t>
            </a:r>
            <a:endParaRPr lang="en-US" dirty="0"/>
          </a:p>
        </p:txBody>
      </p:sp>
    </p:spTree>
    <p:extLst>
      <p:ext uri="{BB962C8B-B14F-4D97-AF65-F5344CB8AC3E}">
        <p14:creationId xmlns:p14="http://schemas.microsoft.com/office/powerpoint/2010/main" val="1387225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a:t>
            </a:r>
            <a:endParaRPr lang="en-US" dirty="0"/>
          </a:p>
        </p:txBody>
      </p:sp>
      <p:sp>
        <p:nvSpPr>
          <p:cNvPr id="3" name="Content Placeholder 2"/>
          <p:cNvSpPr>
            <a:spLocks noGrp="1"/>
          </p:cNvSpPr>
          <p:nvPr>
            <p:ph idx="1"/>
          </p:nvPr>
        </p:nvSpPr>
        <p:spPr/>
        <p:txBody>
          <a:bodyPr/>
          <a:lstStyle/>
          <a:p>
            <a:r>
              <a:rPr lang="en-US" dirty="0" smtClean="0"/>
              <a:t>All of us should recognize when it might be advantages to create unit tests.</a:t>
            </a:r>
          </a:p>
          <a:p>
            <a:pPr lvl="1"/>
            <a:r>
              <a:rPr lang="en-US" dirty="0" smtClean="0"/>
              <a:t>Time Line Follow Back experience.</a:t>
            </a:r>
          </a:p>
          <a:p>
            <a:pPr lvl="1"/>
            <a:r>
              <a:rPr lang="en-US" dirty="0" smtClean="0"/>
              <a:t>TRACKER experience.</a:t>
            </a:r>
          </a:p>
          <a:p>
            <a:pPr lvl="1"/>
            <a:r>
              <a:rPr lang="en-US" dirty="0"/>
              <a:t>My experience is that I have been hearing both views at the beginning of the sessions, even when the volume on one looks like it’s turned off. When I go and manually turn the one that’s supposedly   off on and then off again– I only hear one audio at that point. So I don’t know what’s causing that – maybe the default setting isn’t really all the way off? But, I’m able to fix it when I view the sessions.</a:t>
            </a:r>
          </a:p>
        </p:txBody>
      </p:sp>
    </p:spTree>
    <p:extLst>
      <p:ext uri="{BB962C8B-B14F-4D97-AF65-F5344CB8AC3E}">
        <p14:creationId xmlns:p14="http://schemas.microsoft.com/office/powerpoint/2010/main" val="2890678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94245"/>
          </a:xfrm>
        </p:spPr>
        <p:txBody>
          <a:bodyPr/>
          <a:lstStyle/>
          <a:p>
            <a:pPr algn="ctr"/>
            <a:r>
              <a:rPr lang="en-US" dirty="0" smtClean="0"/>
              <a:t>WHICH?</a:t>
            </a:r>
            <a:endParaRPr lang="en-US" dirty="0"/>
          </a:p>
        </p:txBody>
      </p:sp>
      <p:sp>
        <p:nvSpPr>
          <p:cNvPr id="3" name="Content Placeholder 2"/>
          <p:cNvSpPr>
            <a:spLocks noGrp="1"/>
          </p:cNvSpPr>
          <p:nvPr>
            <p:ph idx="1"/>
          </p:nvPr>
        </p:nvSpPr>
        <p:spPr/>
        <p:txBody>
          <a:bodyPr/>
          <a:lstStyle/>
          <a:p>
            <a:r>
              <a:rPr lang="en-US" dirty="0"/>
              <a:t>http://en.wikipedia.org/wiki/List_of_unit_testing_frameworks</a:t>
            </a:r>
          </a:p>
          <a:p>
            <a:r>
              <a:rPr lang="en-US" dirty="0" err="1" smtClean="0"/>
              <a:t>MSTest</a:t>
            </a:r>
            <a:endParaRPr lang="en-US" dirty="0" smtClean="0"/>
          </a:p>
          <a:p>
            <a:pPr lvl="1"/>
            <a:r>
              <a:rPr lang="en-US" dirty="0" smtClean="0"/>
              <a:t>Good and included in Pro and up.</a:t>
            </a:r>
          </a:p>
          <a:p>
            <a:r>
              <a:rPr lang="en-US" dirty="0" err="1" smtClean="0"/>
              <a:t>Nunit</a:t>
            </a:r>
            <a:endParaRPr lang="en-US" dirty="0" smtClean="0"/>
          </a:p>
          <a:p>
            <a:pPr lvl="1"/>
            <a:r>
              <a:rPr lang="en-US" dirty="0" smtClean="0"/>
              <a:t>Good</a:t>
            </a:r>
          </a:p>
          <a:p>
            <a:pPr lvl="1"/>
            <a:r>
              <a:rPr lang="en-US" dirty="0" smtClean="0"/>
              <a:t>Feature rich</a:t>
            </a:r>
          </a:p>
          <a:p>
            <a:pPr lvl="1"/>
            <a:r>
              <a:rPr lang="en-US" dirty="0" smtClean="0"/>
              <a:t>Transferable knowledge</a:t>
            </a:r>
            <a:endParaRPr lang="en-US" dirty="0"/>
          </a:p>
        </p:txBody>
      </p:sp>
    </p:spTree>
    <p:extLst>
      <p:ext uri="{BB962C8B-B14F-4D97-AF65-F5344CB8AC3E}">
        <p14:creationId xmlns:p14="http://schemas.microsoft.com/office/powerpoint/2010/main" val="165585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445</TotalTime>
  <Words>812</Words>
  <Application>Microsoft Office PowerPoint</Application>
  <PresentationFormat>Widescreen</PresentationFormat>
  <Paragraphs>83</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vt:lpstr>
      <vt:lpstr>Unit Testing and Test Driven Design</vt:lpstr>
      <vt:lpstr>What</vt:lpstr>
      <vt:lpstr>A unit test should have the following properties: </vt:lpstr>
      <vt:lpstr>Answer No to any of these questions? NOT A UNIT TEST!</vt:lpstr>
      <vt:lpstr>Unit Test Definition</vt:lpstr>
      <vt:lpstr>Test Driven Design (TDD)</vt:lpstr>
      <vt:lpstr>WHEN?</vt:lpstr>
      <vt:lpstr>WHO?</vt:lpstr>
      <vt:lpstr>WHICH?</vt:lpstr>
      <vt:lpstr>Where?</vt:lpstr>
      <vt:lpstr>HOW?</vt:lpstr>
      <vt:lpstr>Bibliography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Testing and Test Driven Design</dc:title>
  <dc:creator>David Waldron</dc:creator>
  <cp:lastModifiedBy>David Waldron</cp:lastModifiedBy>
  <cp:revision>16</cp:revision>
  <dcterms:created xsi:type="dcterms:W3CDTF">2015-02-04T20:32:32Z</dcterms:created>
  <dcterms:modified xsi:type="dcterms:W3CDTF">2015-02-06T00:49:14Z</dcterms:modified>
</cp:coreProperties>
</file>